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17A1E3-1AF9-4349-840F-DE0C6377BAD2}"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32326749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7A1E3-1AF9-4349-840F-DE0C6377BAD2}"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294060970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7A1E3-1AF9-4349-840F-DE0C6377BAD2}"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8919639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7A1E3-1AF9-4349-840F-DE0C6377BAD2}"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12842290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7A1E3-1AF9-4349-840F-DE0C6377BAD2}"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25555917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17A1E3-1AF9-4349-840F-DE0C6377BAD2}"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26305114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17A1E3-1AF9-4349-840F-DE0C6377BAD2}" type="datetimeFigureOut">
              <a:rPr lang="en-US" smtClean="0"/>
              <a:t>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129441142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17A1E3-1AF9-4349-840F-DE0C6377BAD2}" type="datetimeFigureOut">
              <a:rPr lang="en-US" smtClean="0"/>
              <a:t>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20543919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7A1E3-1AF9-4349-840F-DE0C6377BAD2}" type="datetimeFigureOut">
              <a:rPr lang="en-US" smtClean="0"/>
              <a:t>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244266181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7A1E3-1AF9-4349-840F-DE0C6377BAD2}"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19960677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7A1E3-1AF9-4349-840F-DE0C6377BAD2}"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AF0D0-20D6-4434-AF1E-DA60484E7632}" type="slidenum">
              <a:rPr lang="en-US" smtClean="0"/>
              <a:t>‹#›</a:t>
            </a:fld>
            <a:endParaRPr lang="en-US"/>
          </a:p>
        </p:txBody>
      </p:sp>
    </p:spTree>
    <p:extLst>
      <p:ext uri="{BB962C8B-B14F-4D97-AF65-F5344CB8AC3E}">
        <p14:creationId xmlns:p14="http://schemas.microsoft.com/office/powerpoint/2010/main" val="38009556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7A1E3-1AF9-4349-840F-DE0C6377BAD2}" type="datetimeFigureOut">
              <a:rPr lang="en-US" smtClean="0"/>
              <a:t>2/21/2015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AF0D0-20D6-4434-AF1E-DA60484E7632}" type="slidenum">
              <a:rPr lang="en-US" smtClean="0"/>
              <a:t>‹#›</a:t>
            </a:fld>
            <a:endParaRPr lang="en-US"/>
          </a:p>
        </p:txBody>
      </p:sp>
    </p:spTree>
    <p:extLst>
      <p:ext uri="{BB962C8B-B14F-4D97-AF65-F5344CB8AC3E}">
        <p14:creationId xmlns:p14="http://schemas.microsoft.com/office/powerpoint/2010/main" val="314207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394" b="1857"/>
          <a:stretch/>
        </p:blipFill>
        <p:spPr>
          <a:xfrm>
            <a:off x="0" y="0"/>
            <a:ext cx="9144000" cy="6858000"/>
          </a:xfrm>
          <a:prstGeom prst="rect">
            <a:avLst/>
          </a:prstGeom>
        </p:spPr>
      </p:pic>
      <p:sp>
        <p:nvSpPr>
          <p:cNvPr id="5" name="TextBox 4"/>
          <p:cNvSpPr txBox="1"/>
          <p:nvPr/>
        </p:nvSpPr>
        <p:spPr>
          <a:xfrm>
            <a:off x="0" y="0"/>
            <a:ext cx="3830596" cy="400110"/>
          </a:xfrm>
          <a:prstGeom prst="rect">
            <a:avLst/>
          </a:prstGeom>
          <a:noFill/>
        </p:spPr>
        <p:txBody>
          <a:bodyPr wrap="square" rtlCol="0">
            <a:spAutoFit/>
          </a:bodyPr>
          <a:lstStyle/>
          <a:p>
            <a:r>
              <a:rPr lang="en-US" sz="2000" b="1" dirty="0" smtClean="0"/>
              <a:t>image by Mongo; from Wikipedia</a:t>
            </a:r>
            <a:endParaRPr lang="en-US" sz="2000" b="1" dirty="0"/>
          </a:p>
        </p:txBody>
      </p:sp>
    </p:spTree>
    <p:extLst>
      <p:ext uri="{BB962C8B-B14F-4D97-AF65-F5344CB8AC3E}">
        <p14:creationId xmlns:p14="http://schemas.microsoft.com/office/powerpoint/2010/main" val="20259855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4497859" cy="6678751"/>
          </a:xfrm>
          <a:prstGeom prst="rect">
            <a:avLst/>
          </a:prstGeom>
          <a:noFill/>
        </p:spPr>
        <p:txBody>
          <a:bodyPr wrap="square" rtlCol="0">
            <a:spAutoFit/>
          </a:bodyPr>
          <a:lstStyle/>
          <a:p>
            <a:pPr lvl="0"/>
            <a:endParaRPr lang="en-US" sz="2400" dirty="0" smtClean="0">
              <a:solidFill>
                <a:srgbClr val="FFFF00"/>
              </a:solidFill>
            </a:endParaRPr>
          </a:p>
          <a:p>
            <a:pPr lvl="0"/>
            <a:r>
              <a:rPr lang="en-US" sz="3200" dirty="0" smtClean="0">
                <a:solidFill>
                  <a:srgbClr val="FFFF00"/>
                </a:solidFill>
              </a:rPr>
              <a:t>Truth</a:t>
            </a:r>
          </a:p>
          <a:p>
            <a:pPr lvl="0">
              <a:spcBef>
                <a:spcPts val="2400"/>
              </a:spcBef>
            </a:pPr>
            <a:r>
              <a:rPr lang="en-US" sz="3200" dirty="0" smtClean="0">
                <a:solidFill>
                  <a:srgbClr val="FFFF00"/>
                </a:solidFill>
              </a:rPr>
              <a:t>Righteousness</a:t>
            </a:r>
          </a:p>
          <a:p>
            <a:pPr lvl="0">
              <a:spcBef>
                <a:spcPts val="2400"/>
              </a:spcBef>
            </a:pPr>
            <a:r>
              <a:rPr lang="en-US" sz="3200" dirty="0" smtClean="0">
                <a:solidFill>
                  <a:srgbClr val="FFFF00"/>
                </a:solidFill>
              </a:rPr>
              <a:t>Peace </a:t>
            </a:r>
            <a:r>
              <a:rPr lang="en-US" sz="3200" dirty="0">
                <a:solidFill>
                  <a:srgbClr val="FFFF00"/>
                </a:solidFill>
              </a:rPr>
              <a:t>from the </a:t>
            </a:r>
            <a:r>
              <a:rPr lang="en-US" sz="3200" dirty="0" smtClean="0">
                <a:solidFill>
                  <a:srgbClr val="FFFF00"/>
                </a:solidFill>
              </a:rPr>
              <a:t>gospel</a:t>
            </a:r>
          </a:p>
          <a:p>
            <a:pPr lvl="0">
              <a:spcBef>
                <a:spcPts val="2400"/>
              </a:spcBef>
            </a:pPr>
            <a:r>
              <a:rPr lang="en-US" sz="3200" dirty="0" smtClean="0">
                <a:solidFill>
                  <a:srgbClr val="FFFF00"/>
                </a:solidFill>
              </a:rPr>
              <a:t>Faith</a:t>
            </a:r>
          </a:p>
          <a:p>
            <a:pPr lvl="0">
              <a:spcBef>
                <a:spcPts val="2400"/>
              </a:spcBef>
            </a:pPr>
            <a:r>
              <a:rPr lang="en-US" sz="3200" dirty="0" smtClean="0">
                <a:solidFill>
                  <a:srgbClr val="FFFF00"/>
                </a:solidFill>
              </a:rPr>
              <a:t>Salvation</a:t>
            </a:r>
          </a:p>
          <a:p>
            <a:pPr lvl="0">
              <a:spcBef>
                <a:spcPts val="2400"/>
              </a:spcBef>
            </a:pPr>
            <a:r>
              <a:rPr lang="en-US" sz="3200" dirty="0" smtClean="0">
                <a:solidFill>
                  <a:srgbClr val="FFFF00"/>
                </a:solidFill>
              </a:rPr>
              <a:t>God’s Word</a:t>
            </a:r>
          </a:p>
          <a:p>
            <a:pPr lvl="0">
              <a:spcBef>
                <a:spcPts val="2400"/>
              </a:spcBef>
            </a:pPr>
            <a:r>
              <a:rPr lang="en-US" sz="3200" dirty="0">
                <a:solidFill>
                  <a:srgbClr val="FFFF00"/>
                </a:solidFill>
              </a:rPr>
              <a:t>P</a:t>
            </a:r>
            <a:r>
              <a:rPr lang="en-US" sz="3200" dirty="0" smtClean="0">
                <a:solidFill>
                  <a:srgbClr val="FFFF00"/>
                </a:solidFill>
              </a:rPr>
              <a:t>ersistent prayer</a:t>
            </a:r>
          </a:p>
          <a:p>
            <a:pPr lvl="0">
              <a:spcBef>
                <a:spcPts val="2400"/>
              </a:spcBef>
            </a:pPr>
            <a:r>
              <a:rPr lang="en-US" sz="3200" dirty="0">
                <a:solidFill>
                  <a:srgbClr val="FFFF00"/>
                </a:solidFill>
              </a:rPr>
              <a:t>H</a:t>
            </a:r>
            <a:r>
              <a:rPr lang="en-US" sz="3200" dirty="0" smtClean="0">
                <a:solidFill>
                  <a:srgbClr val="FFFF00"/>
                </a:solidFill>
              </a:rPr>
              <a:t>oly </a:t>
            </a:r>
            <a:r>
              <a:rPr lang="en-US" sz="3200" dirty="0">
                <a:solidFill>
                  <a:srgbClr val="FFFF00"/>
                </a:solidFill>
              </a:rPr>
              <a:t>Spirit empowerment</a:t>
            </a:r>
          </a:p>
        </p:txBody>
      </p:sp>
      <p:sp>
        <p:nvSpPr>
          <p:cNvPr id="3" name="TextBox 2"/>
          <p:cNvSpPr txBox="1"/>
          <p:nvPr/>
        </p:nvSpPr>
        <p:spPr>
          <a:xfrm>
            <a:off x="4646141" y="0"/>
            <a:ext cx="4497859" cy="5632311"/>
          </a:xfrm>
          <a:prstGeom prst="rect">
            <a:avLst/>
          </a:prstGeom>
          <a:noFill/>
        </p:spPr>
        <p:txBody>
          <a:bodyPr wrap="square" rtlCol="0">
            <a:spAutoFit/>
          </a:bodyPr>
          <a:lstStyle/>
          <a:p>
            <a:pPr lvl="0"/>
            <a:endParaRPr lang="en-US" sz="2400" dirty="0" smtClean="0">
              <a:solidFill>
                <a:srgbClr val="FFFF00"/>
              </a:solidFill>
            </a:endParaRPr>
          </a:p>
          <a:p>
            <a:pPr lvl="0"/>
            <a:endParaRPr lang="en-US" sz="2400" dirty="0" smtClean="0">
              <a:solidFill>
                <a:srgbClr val="FFFF00"/>
              </a:solidFill>
            </a:endParaRPr>
          </a:p>
          <a:p>
            <a:pPr lvl="0"/>
            <a:endParaRPr lang="en-US" sz="2400" dirty="0" smtClean="0">
              <a:solidFill>
                <a:srgbClr val="FFFF00"/>
              </a:solidFill>
            </a:endParaRPr>
          </a:p>
          <a:p>
            <a:pPr lvl="0" algn="r"/>
            <a:r>
              <a:rPr lang="en-US" sz="3200" dirty="0" smtClean="0">
                <a:solidFill>
                  <a:schemeClr val="bg1"/>
                </a:solidFill>
              </a:rPr>
              <a:t>Temptation</a:t>
            </a:r>
          </a:p>
          <a:p>
            <a:pPr lvl="0" algn="r"/>
            <a:r>
              <a:rPr lang="en-US" sz="3200" dirty="0" smtClean="0">
                <a:solidFill>
                  <a:schemeClr val="bg1"/>
                </a:solidFill>
              </a:rPr>
              <a:t>	[incl. Distraction]</a:t>
            </a:r>
          </a:p>
          <a:p>
            <a:pPr lvl="0" algn="r"/>
            <a:endParaRPr lang="en-US" sz="3200" dirty="0">
              <a:solidFill>
                <a:schemeClr val="bg1"/>
              </a:solidFill>
            </a:endParaRPr>
          </a:p>
          <a:p>
            <a:pPr lvl="0" algn="r"/>
            <a:endParaRPr lang="en-US" sz="3200" dirty="0">
              <a:solidFill>
                <a:schemeClr val="bg1"/>
              </a:solidFill>
            </a:endParaRPr>
          </a:p>
          <a:p>
            <a:pPr lvl="0" algn="r"/>
            <a:r>
              <a:rPr lang="en-US" sz="3200" dirty="0" smtClean="0">
                <a:solidFill>
                  <a:schemeClr val="bg1"/>
                </a:solidFill>
              </a:rPr>
              <a:t>Deception</a:t>
            </a:r>
          </a:p>
          <a:p>
            <a:pPr lvl="0" algn="r"/>
            <a:r>
              <a:rPr lang="en-US" sz="3200" dirty="0">
                <a:solidFill>
                  <a:schemeClr val="bg1"/>
                </a:solidFill>
              </a:rPr>
              <a:t>	</a:t>
            </a:r>
            <a:r>
              <a:rPr lang="en-US" sz="3200" dirty="0" smtClean="0">
                <a:solidFill>
                  <a:schemeClr val="bg1"/>
                </a:solidFill>
              </a:rPr>
              <a:t>[incl. Accusation]</a:t>
            </a:r>
          </a:p>
          <a:p>
            <a:pPr lvl="0" algn="r"/>
            <a:endParaRPr lang="en-US" sz="3200" dirty="0" smtClean="0">
              <a:solidFill>
                <a:schemeClr val="bg1"/>
              </a:solidFill>
            </a:endParaRPr>
          </a:p>
          <a:p>
            <a:pPr lvl="0" algn="r"/>
            <a:endParaRPr lang="en-US" sz="3200" dirty="0">
              <a:solidFill>
                <a:schemeClr val="bg1"/>
              </a:solidFill>
            </a:endParaRPr>
          </a:p>
          <a:p>
            <a:pPr lvl="0" algn="r"/>
            <a:r>
              <a:rPr lang="en-US" sz="3200" dirty="0" smtClean="0">
                <a:solidFill>
                  <a:schemeClr val="bg1"/>
                </a:solidFill>
              </a:rPr>
              <a:t>Hardships</a:t>
            </a:r>
            <a:endParaRPr lang="en-US" sz="3200" dirty="0">
              <a:solidFill>
                <a:schemeClr val="bg1"/>
              </a:solidFill>
            </a:endParaRPr>
          </a:p>
        </p:txBody>
      </p:sp>
      <p:cxnSp>
        <p:nvCxnSpPr>
          <p:cNvPr id="5" name="Straight Connector 4"/>
          <p:cNvCxnSpPr/>
          <p:nvPr/>
        </p:nvCxnSpPr>
        <p:spPr>
          <a:xfrm>
            <a:off x="5222790" y="49428"/>
            <a:ext cx="0" cy="676326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169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0"/>
            <a:ext cx="3723503" cy="6986528"/>
          </a:xfrm>
          <a:prstGeom prst="rect">
            <a:avLst/>
          </a:prstGeom>
          <a:noFill/>
        </p:spPr>
        <p:txBody>
          <a:bodyPr wrap="square" rtlCol="0">
            <a:spAutoFit/>
          </a:bodyPr>
          <a:lstStyle/>
          <a:p>
            <a:pPr lvl="0"/>
            <a:r>
              <a:rPr lang="en-US" sz="3200" dirty="0">
                <a:solidFill>
                  <a:schemeClr val="bg1"/>
                </a:solidFill>
              </a:rPr>
              <a:t>2 Corinthians 4.4 </a:t>
            </a:r>
            <a:r>
              <a:rPr lang="en-US" sz="3200" dirty="0" smtClean="0">
                <a:solidFill>
                  <a:schemeClr val="bg1"/>
                </a:solidFill>
              </a:rPr>
              <a:t>NLT:  </a:t>
            </a:r>
            <a:r>
              <a:rPr lang="en-US" sz="3200" dirty="0">
                <a:solidFill>
                  <a:schemeClr val="bg1"/>
                </a:solidFill>
              </a:rPr>
              <a:t>“Satan, who is the god of this world, has blinded the minds of those who don't believe. They are unable to see the glorious light of the Good News. They don't understand this message about the glory of Christ, who is the exact likeness of God</a:t>
            </a:r>
            <a:r>
              <a:rPr lang="en-US" sz="3200" dirty="0" smtClean="0">
                <a:solidFill>
                  <a:schemeClr val="bg1"/>
                </a:solidFill>
              </a:rPr>
              <a:t>.”</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398" y="0"/>
            <a:ext cx="5462602" cy="6858000"/>
          </a:xfrm>
          <a:prstGeom prst="rect">
            <a:avLst/>
          </a:prstGeom>
        </p:spPr>
      </p:pic>
      <p:sp>
        <p:nvSpPr>
          <p:cNvPr id="4" name="TextBox 3"/>
          <p:cNvSpPr txBox="1"/>
          <p:nvPr/>
        </p:nvSpPr>
        <p:spPr>
          <a:xfrm>
            <a:off x="3681398" y="6488668"/>
            <a:ext cx="5462602" cy="400110"/>
          </a:xfrm>
          <a:prstGeom prst="rect">
            <a:avLst/>
          </a:prstGeom>
          <a:noFill/>
        </p:spPr>
        <p:txBody>
          <a:bodyPr wrap="square" rtlCol="0">
            <a:spAutoFit/>
          </a:bodyPr>
          <a:lstStyle/>
          <a:p>
            <a:pPr algn="r"/>
            <a:r>
              <a:rPr lang="en-US" sz="2000" dirty="0" smtClean="0">
                <a:solidFill>
                  <a:schemeClr val="bg1"/>
                </a:solidFill>
              </a:rPr>
              <a:t>image from the oak log </a:t>
            </a:r>
            <a:r>
              <a:rPr lang="en-US" sz="1600" dirty="0" smtClean="0">
                <a:solidFill>
                  <a:schemeClr val="bg1"/>
                </a:solidFill>
              </a:rPr>
              <a:t>/ quercuscalliprinos.blogspot.com</a:t>
            </a:r>
            <a:endParaRPr lang="en-US" sz="1600" dirty="0">
              <a:solidFill>
                <a:schemeClr val="bg1"/>
              </a:solidFill>
            </a:endParaRPr>
          </a:p>
        </p:txBody>
      </p:sp>
    </p:spTree>
    <p:extLst>
      <p:ext uri="{BB962C8B-B14F-4D97-AF65-F5344CB8AC3E}">
        <p14:creationId xmlns:p14="http://schemas.microsoft.com/office/powerpoint/2010/main" val="35331421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7248138"/>
          </a:xfrm>
          <a:prstGeom prst="rect">
            <a:avLst/>
          </a:prstGeom>
          <a:noFill/>
        </p:spPr>
        <p:txBody>
          <a:bodyPr wrap="square" rtlCol="0">
            <a:spAutoFit/>
          </a:bodyPr>
          <a:lstStyle/>
          <a:p>
            <a:pPr lvl="0"/>
            <a:r>
              <a:rPr lang="en-US" sz="3000" dirty="0">
                <a:solidFill>
                  <a:schemeClr val="bg1"/>
                </a:solidFill>
              </a:rPr>
              <a:t>Ephesians 2.1-6 NLT:  Once you were dead because of your disobedience and your many sins.  You used to live in sin, just like the rest of the world, obeying the devil-- the commander of the powers in the unseen world. He is the spirit at work in the hearts of those who refuse to obey God.  All of us used to live that way, following the passionate desires and inclinations of our sinful nature. By our very nature we were subject to God's anger, just like everyone else.  But God is so rich in mercy, and he loved us so much, that even though we were dead because of our sins, he gave us life when he raised Christ from the dead. (It is only by God's grace that you have been saved!)  For he raised us from the dead along with Christ and seated us with him in the heavenly realms because we are united with Christ Jesus.</a:t>
            </a:r>
          </a:p>
        </p:txBody>
      </p:sp>
    </p:spTree>
    <p:extLst>
      <p:ext uri="{BB962C8B-B14F-4D97-AF65-F5344CB8AC3E}">
        <p14:creationId xmlns:p14="http://schemas.microsoft.com/office/powerpoint/2010/main" val="277686406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093976"/>
          </a:xfrm>
          <a:prstGeom prst="rect">
            <a:avLst/>
          </a:prstGeom>
          <a:noFill/>
        </p:spPr>
        <p:txBody>
          <a:bodyPr wrap="square" rtlCol="0">
            <a:spAutoFit/>
          </a:bodyPr>
          <a:lstStyle/>
          <a:p>
            <a:pPr lvl="0"/>
            <a:r>
              <a:rPr lang="en-US" sz="3000" dirty="0" smtClean="0">
                <a:solidFill>
                  <a:srgbClr val="FFFF00"/>
                </a:solidFill>
              </a:rPr>
              <a:t>Who are you?</a:t>
            </a:r>
          </a:p>
          <a:p>
            <a:pPr lvl="0"/>
            <a:endParaRPr lang="en-US" sz="3000" dirty="0">
              <a:solidFill>
                <a:schemeClr val="bg1"/>
              </a:solidFill>
            </a:endParaRPr>
          </a:p>
          <a:p>
            <a:pPr lvl="0"/>
            <a:r>
              <a:rPr lang="en-US" sz="3000" dirty="0" smtClean="0">
                <a:solidFill>
                  <a:schemeClr val="bg1"/>
                </a:solidFill>
              </a:rPr>
              <a:t>Are you someone who needs to believe in Christ and find forgiveness and help from God?</a:t>
            </a:r>
          </a:p>
          <a:p>
            <a:pPr lvl="0"/>
            <a:endParaRPr lang="en-US" sz="3000" dirty="0">
              <a:solidFill>
                <a:schemeClr val="bg1"/>
              </a:solidFill>
            </a:endParaRPr>
          </a:p>
          <a:p>
            <a:pPr lvl="0"/>
            <a:r>
              <a:rPr lang="en-US" sz="3000" dirty="0" smtClean="0">
                <a:solidFill>
                  <a:schemeClr val="bg1"/>
                </a:solidFill>
              </a:rPr>
              <a:t>Are you someone who believes in Christ, but walks a lot in the world, inadvertently following Satan instead of Christ, and thus needs to submit to Christ and experience transformation to be more like him?</a:t>
            </a:r>
          </a:p>
          <a:p>
            <a:pPr lvl="0"/>
            <a:endParaRPr lang="en-US" sz="3000" dirty="0">
              <a:solidFill>
                <a:schemeClr val="bg1"/>
              </a:solidFill>
            </a:endParaRPr>
          </a:p>
          <a:p>
            <a:pPr lvl="0"/>
            <a:r>
              <a:rPr lang="en-US" sz="3000" dirty="0" smtClean="0">
                <a:solidFill>
                  <a:schemeClr val="bg1"/>
                </a:solidFill>
              </a:rPr>
              <a:t>Are you someone who is mature in faith, walking in the light, but desperate for ongoing empowerment to stand firm for Christ against evil?</a:t>
            </a:r>
            <a:endParaRPr lang="en-US" sz="3000" dirty="0">
              <a:solidFill>
                <a:schemeClr val="bg1"/>
              </a:solidFill>
            </a:endParaRPr>
          </a:p>
        </p:txBody>
      </p:sp>
    </p:spTree>
    <p:extLst>
      <p:ext uri="{BB962C8B-B14F-4D97-AF65-F5344CB8AC3E}">
        <p14:creationId xmlns:p14="http://schemas.microsoft.com/office/powerpoint/2010/main" val="370199798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386366"/>
            <a:ext cx="3928056" cy="1077218"/>
          </a:xfrm>
          <a:prstGeom prst="rect">
            <a:avLst/>
          </a:prstGeom>
          <a:noFill/>
        </p:spPr>
        <p:txBody>
          <a:bodyPr wrap="square" rtlCol="0">
            <a:spAutoFit/>
          </a:bodyPr>
          <a:lstStyle/>
          <a:p>
            <a:r>
              <a:rPr lang="en-US" sz="3200" dirty="0" smtClean="0"/>
              <a:t>Not my first fish, </a:t>
            </a:r>
          </a:p>
          <a:p>
            <a:r>
              <a:rPr lang="en-US" sz="3200" dirty="0" smtClean="0"/>
              <a:t>but my most recent…</a:t>
            </a:r>
            <a:endParaRPr lang="en-US" sz="3200" dirty="0"/>
          </a:p>
        </p:txBody>
      </p:sp>
    </p:spTree>
    <p:extLst>
      <p:ext uri="{BB962C8B-B14F-4D97-AF65-F5344CB8AC3E}">
        <p14:creationId xmlns:p14="http://schemas.microsoft.com/office/powerpoint/2010/main" val="40618776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4868562" cy="400110"/>
          </a:xfrm>
          <a:prstGeom prst="rect">
            <a:avLst/>
          </a:prstGeom>
          <a:solidFill>
            <a:schemeClr val="bg2">
              <a:lumMod val="25000"/>
              <a:alpha val="60000"/>
            </a:schemeClr>
          </a:solidFill>
        </p:spPr>
        <p:txBody>
          <a:bodyPr wrap="square" rtlCol="0">
            <a:spAutoFit/>
          </a:bodyPr>
          <a:lstStyle/>
          <a:p>
            <a:r>
              <a:rPr lang="en-US" sz="2000" b="1" dirty="0" smtClean="0">
                <a:solidFill>
                  <a:schemeClr val="bg1"/>
                </a:solidFill>
              </a:rPr>
              <a:t>image by Dawn; from everystockphoto.com</a:t>
            </a:r>
            <a:endParaRPr lang="en-US" sz="2000" b="1" dirty="0">
              <a:solidFill>
                <a:schemeClr val="bg1"/>
              </a:solidFill>
            </a:endParaRPr>
          </a:p>
        </p:txBody>
      </p:sp>
      <p:sp>
        <p:nvSpPr>
          <p:cNvPr id="3" name="TextBox 2"/>
          <p:cNvSpPr txBox="1"/>
          <p:nvPr/>
        </p:nvSpPr>
        <p:spPr>
          <a:xfrm>
            <a:off x="0" y="5321643"/>
            <a:ext cx="9144000" cy="1569660"/>
          </a:xfrm>
          <a:prstGeom prst="rect">
            <a:avLst/>
          </a:prstGeom>
          <a:solidFill>
            <a:schemeClr val="accent6">
              <a:lumMod val="50000"/>
              <a:alpha val="80000"/>
            </a:schemeClr>
          </a:solidFill>
        </p:spPr>
        <p:txBody>
          <a:bodyPr wrap="square" rtlCol="0">
            <a:spAutoFit/>
          </a:bodyPr>
          <a:lstStyle/>
          <a:p>
            <a:r>
              <a:rPr lang="en-US" sz="3200" b="1" dirty="0">
                <a:solidFill>
                  <a:schemeClr val="bg1"/>
                </a:solidFill>
              </a:rPr>
              <a:t>1 Peter 5.8 NLT:  Stay alert! Watch out for your great enemy, the devil. He prowls around like a roaring lion, looking for someone to devour.</a:t>
            </a:r>
            <a:endParaRPr lang="en-US" sz="3200" dirty="0">
              <a:solidFill>
                <a:schemeClr val="bg1"/>
              </a:solidFill>
            </a:endParaRPr>
          </a:p>
        </p:txBody>
      </p:sp>
    </p:spTree>
    <p:extLst>
      <p:ext uri="{BB962C8B-B14F-4D97-AF65-F5344CB8AC3E}">
        <p14:creationId xmlns:p14="http://schemas.microsoft.com/office/powerpoint/2010/main" val="36192019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242668" cy="6858002"/>
          </a:xfrm>
          <a:prstGeom prst="rect">
            <a:avLst/>
          </a:prstGeom>
        </p:spPr>
      </p:pic>
      <p:sp>
        <p:nvSpPr>
          <p:cNvPr id="3" name="TextBox 2"/>
          <p:cNvSpPr txBox="1"/>
          <p:nvPr/>
        </p:nvSpPr>
        <p:spPr>
          <a:xfrm>
            <a:off x="0" y="0"/>
            <a:ext cx="6242668" cy="400110"/>
          </a:xfrm>
          <a:prstGeom prst="rect">
            <a:avLst/>
          </a:prstGeom>
          <a:noFill/>
        </p:spPr>
        <p:txBody>
          <a:bodyPr wrap="square" rtlCol="0">
            <a:spAutoFit/>
          </a:bodyPr>
          <a:lstStyle/>
          <a:p>
            <a:r>
              <a:rPr lang="en-US" sz="2000" b="1" dirty="0" smtClean="0"/>
              <a:t>image by Jonathan Mayer; from digital-art-gallery.com</a:t>
            </a:r>
            <a:endParaRPr lang="en-US" sz="2000" b="1" dirty="0"/>
          </a:p>
        </p:txBody>
      </p:sp>
      <p:sp>
        <p:nvSpPr>
          <p:cNvPr id="4" name="TextBox 3"/>
          <p:cNvSpPr txBox="1"/>
          <p:nvPr/>
        </p:nvSpPr>
        <p:spPr>
          <a:xfrm>
            <a:off x="6242668" y="-2"/>
            <a:ext cx="2901332" cy="7478970"/>
          </a:xfrm>
          <a:prstGeom prst="rect">
            <a:avLst/>
          </a:prstGeom>
          <a:solidFill>
            <a:schemeClr val="accent1">
              <a:lumMod val="50000"/>
            </a:schemeClr>
          </a:solidFill>
        </p:spPr>
        <p:txBody>
          <a:bodyPr wrap="square" rtlCol="0">
            <a:spAutoFit/>
          </a:bodyPr>
          <a:lstStyle/>
          <a:p>
            <a:r>
              <a:rPr lang="en-US" sz="3200" dirty="0" smtClean="0">
                <a:solidFill>
                  <a:schemeClr val="bg1"/>
                </a:solidFill>
              </a:rPr>
              <a:t>Attacks:</a:t>
            </a:r>
          </a:p>
          <a:p>
            <a:endParaRPr lang="en-US" sz="3200" dirty="0" smtClean="0">
              <a:solidFill>
                <a:schemeClr val="bg1"/>
              </a:solidFill>
            </a:endParaRPr>
          </a:p>
          <a:p>
            <a:endParaRPr lang="en-US" sz="3200" dirty="0">
              <a:solidFill>
                <a:schemeClr val="bg1"/>
              </a:solidFill>
            </a:endParaRPr>
          </a:p>
          <a:p>
            <a:r>
              <a:rPr lang="en-US" sz="3200" dirty="0" smtClean="0">
                <a:solidFill>
                  <a:srgbClr val="FFFF00"/>
                </a:solidFill>
              </a:rPr>
              <a:t>1. Hardship</a:t>
            </a:r>
          </a:p>
          <a:p>
            <a:endParaRPr lang="en-US" sz="3200" b="1" dirty="0" smtClean="0">
              <a:solidFill>
                <a:srgbClr val="FFFF00"/>
              </a:solidFill>
            </a:endParaRPr>
          </a:p>
          <a:p>
            <a:endParaRPr lang="en-US" sz="3200" b="1" dirty="0">
              <a:solidFill>
                <a:srgbClr val="FFFF00"/>
              </a:solidFill>
            </a:endParaRPr>
          </a:p>
          <a:p>
            <a:endParaRPr lang="en-US" sz="3200" b="1" dirty="0" smtClean="0">
              <a:solidFill>
                <a:srgbClr val="FFFF00"/>
              </a:solidFill>
            </a:endParaRPr>
          </a:p>
          <a:p>
            <a:endParaRPr lang="en-US" sz="3200" b="1" dirty="0">
              <a:solidFill>
                <a:srgbClr val="FFFF00"/>
              </a:solidFill>
            </a:endParaRPr>
          </a:p>
          <a:p>
            <a:endParaRPr lang="en-US" sz="3200" b="1" dirty="0" smtClean="0">
              <a:solidFill>
                <a:srgbClr val="FFFF00"/>
              </a:solidFill>
            </a:endParaRPr>
          </a:p>
          <a:p>
            <a:endParaRPr lang="en-US" sz="3200" b="1" dirty="0">
              <a:solidFill>
                <a:srgbClr val="FFFF00"/>
              </a:solidFill>
            </a:endParaRPr>
          </a:p>
          <a:p>
            <a:endParaRPr lang="en-US" sz="3200" b="1" dirty="0" smtClean="0">
              <a:solidFill>
                <a:srgbClr val="FFFF00"/>
              </a:solidFill>
            </a:endParaRPr>
          </a:p>
          <a:p>
            <a:endParaRPr lang="en-US" sz="3200" b="1" dirty="0">
              <a:solidFill>
                <a:srgbClr val="FFFF00"/>
              </a:solidFill>
            </a:endParaRPr>
          </a:p>
          <a:p>
            <a:endParaRPr lang="en-US" sz="3200" b="1" dirty="0" smtClean="0">
              <a:solidFill>
                <a:srgbClr val="FFFF00"/>
              </a:solidFill>
            </a:endParaRPr>
          </a:p>
          <a:p>
            <a:endParaRPr lang="en-US" sz="3200" b="1"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8584916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242668" cy="6858002"/>
          </a:xfrm>
          <a:prstGeom prst="rect">
            <a:avLst/>
          </a:prstGeom>
        </p:spPr>
      </p:pic>
      <p:sp>
        <p:nvSpPr>
          <p:cNvPr id="3" name="TextBox 2"/>
          <p:cNvSpPr txBox="1"/>
          <p:nvPr/>
        </p:nvSpPr>
        <p:spPr>
          <a:xfrm>
            <a:off x="0" y="0"/>
            <a:ext cx="6242668" cy="400110"/>
          </a:xfrm>
          <a:prstGeom prst="rect">
            <a:avLst/>
          </a:prstGeom>
          <a:noFill/>
        </p:spPr>
        <p:txBody>
          <a:bodyPr wrap="square" rtlCol="0">
            <a:spAutoFit/>
          </a:bodyPr>
          <a:lstStyle/>
          <a:p>
            <a:r>
              <a:rPr lang="en-US" sz="2000" b="1" dirty="0" smtClean="0"/>
              <a:t>image by Jonathan Mayer; from digital-art-gallery.com</a:t>
            </a:r>
            <a:endParaRPr lang="en-US" sz="2000" b="1" dirty="0"/>
          </a:p>
        </p:txBody>
      </p:sp>
      <p:sp>
        <p:nvSpPr>
          <p:cNvPr id="4" name="TextBox 3"/>
          <p:cNvSpPr txBox="1"/>
          <p:nvPr/>
        </p:nvSpPr>
        <p:spPr>
          <a:xfrm>
            <a:off x="6242668" y="-2"/>
            <a:ext cx="2901332" cy="7478970"/>
          </a:xfrm>
          <a:prstGeom prst="rect">
            <a:avLst/>
          </a:prstGeom>
          <a:solidFill>
            <a:schemeClr val="accent1">
              <a:lumMod val="50000"/>
            </a:schemeClr>
          </a:solidFill>
        </p:spPr>
        <p:txBody>
          <a:bodyPr wrap="square" rtlCol="0">
            <a:spAutoFit/>
          </a:bodyPr>
          <a:lstStyle/>
          <a:p>
            <a:r>
              <a:rPr lang="en-US" sz="3200" dirty="0" smtClean="0">
                <a:solidFill>
                  <a:schemeClr val="bg1"/>
                </a:solidFill>
              </a:rPr>
              <a:t>Attacks:</a:t>
            </a:r>
          </a:p>
          <a:p>
            <a:endParaRPr lang="en-US" sz="3200" dirty="0" smtClean="0">
              <a:solidFill>
                <a:schemeClr val="bg1"/>
              </a:solidFill>
            </a:endParaRPr>
          </a:p>
          <a:p>
            <a:endParaRPr lang="en-US" sz="3200" dirty="0">
              <a:solidFill>
                <a:schemeClr val="bg1"/>
              </a:solidFill>
            </a:endParaRPr>
          </a:p>
          <a:p>
            <a:r>
              <a:rPr lang="en-US" sz="3200" dirty="0" smtClean="0">
                <a:solidFill>
                  <a:srgbClr val="FFFF00"/>
                </a:solidFill>
              </a:rPr>
              <a:t>1. Hardship</a:t>
            </a:r>
          </a:p>
          <a:p>
            <a:endParaRPr lang="en-US" sz="3200" dirty="0" smtClean="0">
              <a:solidFill>
                <a:srgbClr val="FFFF00"/>
              </a:solidFill>
            </a:endParaRPr>
          </a:p>
          <a:p>
            <a:endParaRPr lang="en-US" sz="3200" dirty="0">
              <a:solidFill>
                <a:srgbClr val="FFFF00"/>
              </a:solidFill>
            </a:endParaRPr>
          </a:p>
          <a:p>
            <a:r>
              <a:rPr lang="en-US" sz="3200" dirty="0" smtClean="0">
                <a:solidFill>
                  <a:srgbClr val="FFFF00"/>
                </a:solidFill>
              </a:rPr>
              <a:t>2. Temptation</a:t>
            </a: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226416501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242668" cy="6858002"/>
          </a:xfrm>
          <a:prstGeom prst="rect">
            <a:avLst/>
          </a:prstGeom>
        </p:spPr>
      </p:pic>
      <p:sp>
        <p:nvSpPr>
          <p:cNvPr id="3" name="TextBox 2"/>
          <p:cNvSpPr txBox="1"/>
          <p:nvPr/>
        </p:nvSpPr>
        <p:spPr>
          <a:xfrm>
            <a:off x="0" y="0"/>
            <a:ext cx="6242668" cy="400110"/>
          </a:xfrm>
          <a:prstGeom prst="rect">
            <a:avLst/>
          </a:prstGeom>
          <a:noFill/>
        </p:spPr>
        <p:txBody>
          <a:bodyPr wrap="square" rtlCol="0">
            <a:spAutoFit/>
          </a:bodyPr>
          <a:lstStyle/>
          <a:p>
            <a:r>
              <a:rPr lang="en-US" sz="2000" b="1" dirty="0" smtClean="0"/>
              <a:t>image by Jonathan Mayer; from digital-art-gallery.com</a:t>
            </a:r>
            <a:endParaRPr lang="en-US" sz="2000" b="1" dirty="0"/>
          </a:p>
        </p:txBody>
      </p:sp>
      <p:sp>
        <p:nvSpPr>
          <p:cNvPr id="4" name="TextBox 3"/>
          <p:cNvSpPr txBox="1"/>
          <p:nvPr/>
        </p:nvSpPr>
        <p:spPr>
          <a:xfrm>
            <a:off x="6242668" y="-2"/>
            <a:ext cx="2901332" cy="7478970"/>
          </a:xfrm>
          <a:prstGeom prst="rect">
            <a:avLst/>
          </a:prstGeom>
          <a:solidFill>
            <a:schemeClr val="accent1">
              <a:lumMod val="50000"/>
            </a:schemeClr>
          </a:solidFill>
        </p:spPr>
        <p:txBody>
          <a:bodyPr wrap="square" rtlCol="0">
            <a:spAutoFit/>
          </a:bodyPr>
          <a:lstStyle/>
          <a:p>
            <a:r>
              <a:rPr lang="en-US" sz="3200" dirty="0" smtClean="0">
                <a:solidFill>
                  <a:schemeClr val="bg1"/>
                </a:solidFill>
              </a:rPr>
              <a:t>Attacks:</a:t>
            </a:r>
          </a:p>
          <a:p>
            <a:endParaRPr lang="en-US" sz="3200" dirty="0" smtClean="0">
              <a:solidFill>
                <a:schemeClr val="bg1"/>
              </a:solidFill>
            </a:endParaRPr>
          </a:p>
          <a:p>
            <a:endParaRPr lang="en-US" sz="3200" dirty="0">
              <a:solidFill>
                <a:schemeClr val="bg1"/>
              </a:solidFill>
            </a:endParaRPr>
          </a:p>
          <a:p>
            <a:r>
              <a:rPr lang="en-US" sz="3200" dirty="0" smtClean="0">
                <a:solidFill>
                  <a:srgbClr val="FFFF00"/>
                </a:solidFill>
              </a:rPr>
              <a:t>1. Hardship</a:t>
            </a:r>
          </a:p>
          <a:p>
            <a:endParaRPr lang="en-US" sz="3200" dirty="0" smtClean="0">
              <a:solidFill>
                <a:srgbClr val="FFFF00"/>
              </a:solidFill>
            </a:endParaRPr>
          </a:p>
          <a:p>
            <a:endParaRPr lang="en-US" sz="3200" dirty="0">
              <a:solidFill>
                <a:srgbClr val="FFFF00"/>
              </a:solidFill>
            </a:endParaRPr>
          </a:p>
          <a:p>
            <a:r>
              <a:rPr lang="en-US" sz="3200" dirty="0" smtClean="0">
                <a:solidFill>
                  <a:srgbClr val="FFFF00"/>
                </a:solidFill>
              </a:rPr>
              <a:t>2. Temptation</a:t>
            </a:r>
          </a:p>
          <a:p>
            <a:endParaRPr lang="en-US" sz="3200" dirty="0">
              <a:solidFill>
                <a:srgbClr val="FFFF00"/>
              </a:solidFill>
            </a:endParaRPr>
          </a:p>
          <a:p>
            <a:endParaRPr lang="en-US" sz="3200" dirty="0" smtClean="0">
              <a:solidFill>
                <a:srgbClr val="FFFF00"/>
              </a:solidFill>
            </a:endParaRPr>
          </a:p>
          <a:p>
            <a:r>
              <a:rPr lang="en-US" sz="3200" dirty="0" smtClean="0">
                <a:solidFill>
                  <a:srgbClr val="FFFF00"/>
                </a:solidFill>
              </a:rPr>
              <a:t>3. Deception</a:t>
            </a:r>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smtClean="0">
              <a:solidFill>
                <a:srgbClr val="FFFF00"/>
              </a:solidFill>
            </a:endParaRPr>
          </a:p>
          <a:p>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19475592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pPr lvl="0"/>
            <a:r>
              <a:rPr lang="en-US" sz="3200" dirty="0">
                <a:solidFill>
                  <a:srgbClr val="FFFF00"/>
                </a:solidFill>
              </a:rPr>
              <a:t>James 4.7-8 NLT:  “So humble yourselves before God. Resist the devil, and he will flee from you.  Come close to God, and God will come close to you.”</a:t>
            </a:r>
          </a:p>
          <a:p>
            <a:endParaRPr lang="en-US" sz="3200" dirty="0" smtClean="0"/>
          </a:p>
          <a:p>
            <a:endParaRPr lang="en-US" sz="3200" dirty="0" smtClean="0"/>
          </a:p>
          <a:p>
            <a:endParaRPr lang="en-US" sz="3200" dirty="0" smtClean="0"/>
          </a:p>
          <a:p>
            <a:r>
              <a:rPr lang="en-US" sz="3200" dirty="0" smtClean="0">
                <a:solidFill>
                  <a:schemeClr val="bg1"/>
                </a:solidFill>
              </a:rPr>
              <a:t>1 Peter </a:t>
            </a:r>
            <a:r>
              <a:rPr lang="en-US" sz="3200" dirty="0">
                <a:solidFill>
                  <a:schemeClr val="bg1"/>
                </a:solidFill>
              </a:rPr>
              <a:t>5.6-10 NLT:  So humble yourselves under the mighty power of God, and at the right time he will lift you up in honor</a:t>
            </a:r>
            <a:r>
              <a:rPr lang="en-US" sz="3200" dirty="0" smtClean="0">
                <a:solidFill>
                  <a:schemeClr val="bg1"/>
                </a:solidFill>
              </a:rPr>
              <a:t>.  </a:t>
            </a:r>
            <a:r>
              <a:rPr lang="en-US" sz="3200" dirty="0">
                <a:solidFill>
                  <a:schemeClr val="bg1"/>
                </a:solidFill>
              </a:rPr>
              <a:t>Give all your worries and cares to God, for he cares about you</a:t>
            </a:r>
            <a:r>
              <a:rPr lang="en-US" sz="3200" dirty="0" smtClean="0">
                <a:solidFill>
                  <a:schemeClr val="bg1"/>
                </a:solidFill>
              </a:rPr>
              <a:t>.  </a:t>
            </a:r>
            <a:r>
              <a:rPr lang="en-US" sz="3200" dirty="0">
                <a:solidFill>
                  <a:schemeClr val="bg1"/>
                </a:solidFill>
              </a:rPr>
              <a:t>Stay alert! Watch out for your great enemy, the devil. He prowls around like a roaring lion, looking for someone to devour</a:t>
            </a:r>
            <a:r>
              <a:rPr lang="en-US" sz="3200" dirty="0" smtClean="0">
                <a:solidFill>
                  <a:schemeClr val="bg1"/>
                </a:solidFill>
              </a:rPr>
              <a:t>.  </a:t>
            </a:r>
            <a:r>
              <a:rPr lang="en-US" sz="3200" dirty="0">
                <a:solidFill>
                  <a:schemeClr val="bg1"/>
                </a:solidFill>
              </a:rPr>
              <a:t>Stand firm against him, and be strong in your faith. </a:t>
            </a:r>
            <a:endParaRPr lang="en-US" dirty="0">
              <a:solidFill>
                <a:schemeClr val="bg1"/>
              </a:solidFill>
            </a:endParaRPr>
          </a:p>
        </p:txBody>
      </p:sp>
    </p:spTree>
    <p:extLst>
      <p:ext uri="{BB962C8B-B14F-4D97-AF65-F5344CB8AC3E}">
        <p14:creationId xmlns:p14="http://schemas.microsoft.com/office/powerpoint/2010/main" val="26772057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509200"/>
          </a:xfrm>
          <a:prstGeom prst="rect">
            <a:avLst/>
          </a:prstGeom>
          <a:noFill/>
        </p:spPr>
        <p:txBody>
          <a:bodyPr wrap="square" rtlCol="0">
            <a:spAutoFit/>
          </a:bodyPr>
          <a:lstStyle/>
          <a:p>
            <a:pPr lvl="0"/>
            <a:r>
              <a:rPr lang="en-US" sz="3200" dirty="0">
                <a:solidFill>
                  <a:schemeClr val="bg1"/>
                </a:solidFill>
              </a:rPr>
              <a:t>Ephesians 6.10-18 NLT:  A final word: Be strong in the Lord and in his mighty power.  Put on all of God's armor so that you will be able to stand firm against all strategies of the devil.  For we are not fighting against flesh-and-blood enemies, but against evil rulers and authorities of the unseen world, against mighty powers in this dark world, and against evil spirits in the heavenly places.  Therefore, put on every piece of God's armor so you will be able to resist the enemy in the time of evil. Then after the battle you will still be standing firm.  </a:t>
            </a:r>
            <a:endParaRPr lang="en-US" dirty="0">
              <a:solidFill>
                <a:schemeClr val="bg1"/>
              </a:solidFill>
            </a:endParaRPr>
          </a:p>
        </p:txBody>
      </p:sp>
    </p:spTree>
    <p:extLst>
      <p:ext uri="{BB962C8B-B14F-4D97-AF65-F5344CB8AC3E}">
        <p14:creationId xmlns:p14="http://schemas.microsoft.com/office/powerpoint/2010/main" val="40383078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pPr lvl="0"/>
            <a:r>
              <a:rPr lang="en-US" sz="3200" dirty="0" smtClean="0">
                <a:solidFill>
                  <a:schemeClr val="bg1"/>
                </a:solidFill>
              </a:rPr>
              <a:t>… Stand </a:t>
            </a:r>
            <a:r>
              <a:rPr lang="en-US" sz="3200" dirty="0">
                <a:solidFill>
                  <a:schemeClr val="bg1"/>
                </a:solidFill>
              </a:rPr>
              <a:t>your ground, putting on the belt of truth and the body armor of God's righteousness.  For shoes, put on the peace that comes from the Good News so that you will be fully prepared.  In addition to all of these, hold up the shield of faith to stop the fiery arrows of the devil.  Put on salvation as your helmet, and take the sword of the Spirit, which is the word of God.  Pray in the Spirit at all times and on every occasion. Stay alert and be persistent in your prayers for all believers everywhere.</a:t>
            </a:r>
            <a:endParaRPr lang="en-US" dirty="0">
              <a:solidFill>
                <a:schemeClr val="bg1"/>
              </a:solidFill>
            </a:endParaRPr>
          </a:p>
        </p:txBody>
      </p:sp>
    </p:spTree>
    <p:extLst>
      <p:ext uri="{BB962C8B-B14F-4D97-AF65-F5344CB8AC3E}">
        <p14:creationId xmlns:p14="http://schemas.microsoft.com/office/powerpoint/2010/main" val="8116626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783</Words>
  <Application>Microsoft Office PowerPoint</Application>
  <PresentationFormat>On-screen Show (4:3)</PresentationFormat>
  <Paragraphs>85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7</cp:revision>
  <dcterms:created xsi:type="dcterms:W3CDTF">2015-02-21T16:04:09Z</dcterms:created>
  <dcterms:modified xsi:type="dcterms:W3CDTF">2015-02-21T17:28:34Z</dcterms:modified>
</cp:coreProperties>
</file>